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8" r:id="rId2"/>
    <p:sldId id="283" r:id="rId3"/>
    <p:sldId id="279" r:id="rId4"/>
    <p:sldId id="266" r:id="rId5"/>
    <p:sldId id="264" r:id="rId6"/>
    <p:sldId id="257" r:id="rId7"/>
    <p:sldId id="285" r:id="rId8"/>
    <p:sldId id="274" r:id="rId9"/>
    <p:sldId id="284" r:id="rId10"/>
    <p:sldId id="282" r:id="rId11"/>
    <p:sldId id="261" r:id="rId12"/>
    <p:sldId id="268" r:id="rId13"/>
    <p:sldId id="258" r:id="rId14"/>
    <p:sldId id="270" r:id="rId15"/>
    <p:sldId id="271" r:id="rId16"/>
    <p:sldId id="260" r:id="rId17"/>
    <p:sldId id="265" r:id="rId18"/>
    <p:sldId id="269" r:id="rId19"/>
    <p:sldId id="287" r:id="rId20"/>
    <p:sldId id="262" r:id="rId21"/>
    <p:sldId id="277" r:id="rId22"/>
    <p:sldId id="286" r:id="rId23"/>
    <p:sldId id="273" r:id="rId24"/>
    <p:sldId id="280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14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2023</c:v>
                </c:pt>
                <c:pt idx="1">
                  <c:v>2024</c:v>
                </c:pt>
                <c:pt idx="2">
                  <c:v>2025(E)</c:v>
                </c:pt>
                <c:pt idx="3">
                  <c:v>2026(E)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2C-4957-9087-306B3FCF0B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2023</c:v>
                </c:pt>
                <c:pt idx="1">
                  <c:v>2024</c:v>
                </c:pt>
                <c:pt idx="2">
                  <c:v>2025(E)</c:v>
                </c:pt>
                <c:pt idx="3">
                  <c:v>2026(E)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2C-4957-9087-306B3FCF0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174912"/>
        <c:axId val="61235584"/>
      </c:barChart>
      <c:catAx>
        <c:axId val="6117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1235584"/>
        <c:crosses val="autoZero"/>
        <c:auto val="1"/>
        <c:lblAlgn val="ctr"/>
        <c:lblOffset val="100"/>
        <c:noMultiLvlLbl val="0"/>
      </c:catAx>
      <c:valAx>
        <c:axId val="61235584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11749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A1-4343-9AD9-993002AB1D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A1-4343-9AD9-993002AB1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909312"/>
        <c:axId val="64910848"/>
      </c:barChart>
      <c:catAx>
        <c:axId val="6490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4910848"/>
        <c:crosses val="autoZero"/>
        <c:auto val="1"/>
        <c:lblAlgn val="ctr"/>
        <c:lblOffset val="100"/>
        <c:noMultiLvlLbl val="0"/>
      </c:catAx>
      <c:valAx>
        <c:axId val="64910848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49093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매출 추정치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27-452D-8086-7AB4190F28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27-452D-8086-7AB4190F28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13280"/>
        <c:axId val="34514816"/>
      </c:barChart>
      <c:catAx>
        <c:axId val="345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4514816"/>
        <c:crosses val="autoZero"/>
        <c:auto val="1"/>
        <c:lblAlgn val="ctr"/>
        <c:lblOffset val="100"/>
        <c:noMultiLvlLbl val="0"/>
      </c:catAx>
      <c:valAx>
        <c:axId val="34514816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45132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세계시장 대비 수출 실적 규모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수출실적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F3E-4F4E-97DE-85CC120839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세계시장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F3E-4F4E-97DE-85CC120839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00416"/>
        <c:axId val="33901952"/>
      </c:lineChart>
      <c:catAx>
        <c:axId val="3390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3901952"/>
        <c:crosses val="autoZero"/>
        <c:auto val="1"/>
        <c:lblAlgn val="ctr"/>
        <c:lblOffset val="100"/>
        <c:noMultiLvlLbl val="0"/>
      </c:catAx>
      <c:valAx>
        <c:axId val="33901952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39004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04F63-4B2E-4F9A-9BF3-0605BB72D4D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latinLnBrk="1"/>
          <a:endParaRPr lang="ko-KR" altLang="en-US"/>
        </a:p>
      </dgm:t>
    </dgm:pt>
    <dgm:pt modelId="{414E5360-DD51-4D99-BF2E-F26BDFCB35BB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D4156CF0-6AD6-4C74-8B4F-8FEF2AAF0F41}" type="par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34321301-A33F-4DAD-9F86-DD08C57C7FC0}" type="sib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659523B7-17DF-47C1-9AFB-8A8CB65D161D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7073463A-E0C0-4366-BAED-9D7F4707C111}" type="par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E02CF532-4869-4F4A-9DD9-C97FB2B0F0D8}" type="sib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0631F9C5-B757-4326-AF47-A6BFEBFA026F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AB0C2212-9746-4DBC-BDF0-61EB0DF9D404}" type="par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FA9F1A10-5F8B-429F-AE29-419A20523E03}" type="sib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27BC6940-D9F1-4E9A-BCF1-BAB6CD490F68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3A0DC749-6E23-4998-ACFB-795B29C8C430}" type="par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44687BEB-9EF3-4568-B5B8-0872D227138A}" type="sib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DAA186EE-65BB-4420-BA2C-E9B5E2F090A9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F99BD735-B54A-4D08-97FA-D6A8BECD9466}" type="par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6D6147D8-A937-448A-8D20-7A007D8C1C86}" type="sib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25453935-0FDD-4CFA-ABB5-9CE6222FCA7D}" type="pres">
      <dgm:prSet presAssocID="{BF104F63-4B2E-4F9A-9BF3-0605BB72D4DC}" presName="Name0" presStyleCnt="0">
        <dgm:presLayoutVars>
          <dgm:dir/>
          <dgm:resizeHandles val="exact"/>
        </dgm:presLayoutVars>
      </dgm:prSet>
      <dgm:spPr/>
    </dgm:pt>
    <dgm:pt modelId="{DC4785B2-BF7C-44D6-AD1D-D02E575A2A34}" type="pres">
      <dgm:prSet presAssocID="{BF104F63-4B2E-4F9A-9BF3-0605BB72D4DC}" presName="cycle" presStyleCnt="0"/>
      <dgm:spPr/>
    </dgm:pt>
    <dgm:pt modelId="{646D9BCF-58A6-4072-9500-8A86EB0FA76F}" type="pres">
      <dgm:prSet presAssocID="{414E5360-DD51-4D99-BF2E-F26BDFCB35BB}" presName="nodeFirstNode" presStyleLbl="node1" presStyleIdx="0" presStyleCnt="5">
        <dgm:presLayoutVars>
          <dgm:bulletEnabled val="1"/>
        </dgm:presLayoutVars>
      </dgm:prSet>
      <dgm:spPr/>
    </dgm:pt>
    <dgm:pt modelId="{BB10ED28-5025-4A3E-B380-ED204030B99B}" type="pres">
      <dgm:prSet presAssocID="{34321301-A33F-4DAD-9F86-DD08C57C7FC0}" presName="sibTransFirstNode" presStyleLbl="bgShp" presStyleIdx="0" presStyleCnt="1"/>
      <dgm:spPr/>
    </dgm:pt>
    <dgm:pt modelId="{4961858A-DF42-4554-8E84-5113980D7A2A}" type="pres">
      <dgm:prSet presAssocID="{659523B7-17DF-47C1-9AFB-8A8CB65D161D}" presName="nodeFollowingNodes" presStyleLbl="node1" presStyleIdx="1" presStyleCnt="5">
        <dgm:presLayoutVars>
          <dgm:bulletEnabled val="1"/>
        </dgm:presLayoutVars>
      </dgm:prSet>
      <dgm:spPr/>
    </dgm:pt>
    <dgm:pt modelId="{6378EEF8-D2AB-4277-B3B7-BD27624A39EE}" type="pres">
      <dgm:prSet presAssocID="{0631F9C5-B757-4326-AF47-A6BFEBFA026F}" presName="nodeFollowingNodes" presStyleLbl="node1" presStyleIdx="2" presStyleCnt="5">
        <dgm:presLayoutVars>
          <dgm:bulletEnabled val="1"/>
        </dgm:presLayoutVars>
      </dgm:prSet>
      <dgm:spPr/>
    </dgm:pt>
    <dgm:pt modelId="{168FEEE1-C8A7-403E-890B-D2048DCB8DF5}" type="pres">
      <dgm:prSet presAssocID="{27BC6940-D9F1-4E9A-BCF1-BAB6CD490F68}" presName="nodeFollowingNodes" presStyleLbl="node1" presStyleIdx="3" presStyleCnt="5">
        <dgm:presLayoutVars>
          <dgm:bulletEnabled val="1"/>
        </dgm:presLayoutVars>
      </dgm:prSet>
      <dgm:spPr/>
    </dgm:pt>
    <dgm:pt modelId="{7B8832C5-DB70-4D12-BECD-A7289DA77B37}" type="pres">
      <dgm:prSet presAssocID="{DAA186EE-65BB-4420-BA2C-E9B5E2F090A9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EA7D320D-7598-44F6-A7A0-D2DC18989C4B}" srcId="{BF104F63-4B2E-4F9A-9BF3-0605BB72D4DC}" destId="{659523B7-17DF-47C1-9AFB-8A8CB65D161D}" srcOrd="1" destOrd="0" parTransId="{7073463A-E0C0-4366-BAED-9D7F4707C111}" sibTransId="{E02CF532-4869-4F4A-9DD9-C97FB2B0F0D8}"/>
    <dgm:cxn modelId="{92C9EA0E-50D7-4755-9C39-F7C8D63C9D03}" type="presOf" srcId="{34321301-A33F-4DAD-9F86-DD08C57C7FC0}" destId="{BB10ED28-5025-4A3E-B380-ED204030B99B}" srcOrd="0" destOrd="0" presId="urn:microsoft.com/office/officeart/2005/8/layout/cycle3"/>
    <dgm:cxn modelId="{D28BBE20-8DD3-480E-A86B-F8194068B2BF}" type="presOf" srcId="{0631F9C5-B757-4326-AF47-A6BFEBFA026F}" destId="{6378EEF8-D2AB-4277-B3B7-BD27624A39EE}" srcOrd="0" destOrd="0" presId="urn:microsoft.com/office/officeart/2005/8/layout/cycle3"/>
    <dgm:cxn modelId="{D609CB39-F2A0-4E64-A44C-F57DE928C116}" type="presOf" srcId="{659523B7-17DF-47C1-9AFB-8A8CB65D161D}" destId="{4961858A-DF42-4554-8E84-5113980D7A2A}" srcOrd="0" destOrd="0" presId="urn:microsoft.com/office/officeart/2005/8/layout/cycle3"/>
    <dgm:cxn modelId="{780D5845-C5CC-440A-B127-C6806FCD4182}" srcId="{BF104F63-4B2E-4F9A-9BF3-0605BB72D4DC}" destId="{DAA186EE-65BB-4420-BA2C-E9B5E2F090A9}" srcOrd="4" destOrd="0" parTransId="{F99BD735-B54A-4D08-97FA-D6A8BECD9466}" sibTransId="{6D6147D8-A937-448A-8D20-7A007D8C1C86}"/>
    <dgm:cxn modelId="{27999547-1C2F-4E41-8595-498E3CDF725F}" type="presOf" srcId="{414E5360-DD51-4D99-BF2E-F26BDFCB35BB}" destId="{646D9BCF-58A6-4072-9500-8A86EB0FA76F}" srcOrd="0" destOrd="0" presId="urn:microsoft.com/office/officeart/2005/8/layout/cycle3"/>
    <dgm:cxn modelId="{47A8B874-6E97-4D5E-86E5-F31FF469BE85}" type="presOf" srcId="{DAA186EE-65BB-4420-BA2C-E9B5E2F090A9}" destId="{7B8832C5-DB70-4D12-BECD-A7289DA77B37}" srcOrd="0" destOrd="0" presId="urn:microsoft.com/office/officeart/2005/8/layout/cycle3"/>
    <dgm:cxn modelId="{36199B83-6BF3-44A0-9EAC-4BAB7DD14CD2}" srcId="{BF104F63-4B2E-4F9A-9BF3-0605BB72D4DC}" destId="{0631F9C5-B757-4326-AF47-A6BFEBFA026F}" srcOrd="2" destOrd="0" parTransId="{AB0C2212-9746-4DBC-BDF0-61EB0DF9D404}" sibTransId="{FA9F1A10-5F8B-429F-AE29-419A20523E03}"/>
    <dgm:cxn modelId="{388CCD95-6197-4F35-841D-C7466A69AA7F}" srcId="{BF104F63-4B2E-4F9A-9BF3-0605BB72D4DC}" destId="{414E5360-DD51-4D99-BF2E-F26BDFCB35BB}" srcOrd="0" destOrd="0" parTransId="{D4156CF0-6AD6-4C74-8B4F-8FEF2AAF0F41}" sibTransId="{34321301-A33F-4DAD-9F86-DD08C57C7FC0}"/>
    <dgm:cxn modelId="{98AD47DF-15D4-4828-B620-6E8D3CB044D1}" srcId="{BF104F63-4B2E-4F9A-9BF3-0605BB72D4DC}" destId="{27BC6940-D9F1-4E9A-BCF1-BAB6CD490F68}" srcOrd="3" destOrd="0" parTransId="{3A0DC749-6E23-4998-ACFB-795B29C8C430}" sibTransId="{44687BEB-9EF3-4568-B5B8-0872D227138A}"/>
    <dgm:cxn modelId="{06B517EE-7DEE-40A2-846C-968A0233A236}" type="presOf" srcId="{27BC6940-D9F1-4E9A-BCF1-BAB6CD490F68}" destId="{168FEEE1-C8A7-403E-890B-D2048DCB8DF5}" srcOrd="0" destOrd="0" presId="urn:microsoft.com/office/officeart/2005/8/layout/cycle3"/>
    <dgm:cxn modelId="{88FAAFEE-6AEE-422C-8AE8-F4C6B055571A}" type="presOf" srcId="{BF104F63-4B2E-4F9A-9BF3-0605BB72D4DC}" destId="{25453935-0FDD-4CFA-ABB5-9CE6222FCA7D}" srcOrd="0" destOrd="0" presId="urn:microsoft.com/office/officeart/2005/8/layout/cycle3"/>
    <dgm:cxn modelId="{49F64A98-FE05-4E1D-B4FB-02081828E03C}" type="presParOf" srcId="{25453935-0FDD-4CFA-ABB5-9CE6222FCA7D}" destId="{DC4785B2-BF7C-44D6-AD1D-D02E575A2A34}" srcOrd="0" destOrd="0" presId="urn:microsoft.com/office/officeart/2005/8/layout/cycle3"/>
    <dgm:cxn modelId="{ADE1E00E-FCD9-4DAF-9631-D04488A7AC4E}" type="presParOf" srcId="{DC4785B2-BF7C-44D6-AD1D-D02E575A2A34}" destId="{646D9BCF-58A6-4072-9500-8A86EB0FA76F}" srcOrd="0" destOrd="0" presId="urn:microsoft.com/office/officeart/2005/8/layout/cycle3"/>
    <dgm:cxn modelId="{A7F0A0AC-F4AD-4229-9995-EAF4AF44729A}" type="presParOf" srcId="{DC4785B2-BF7C-44D6-AD1D-D02E575A2A34}" destId="{BB10ED28-5025-4A3E-B380-ED204030B99B}" srcOrd="1" destOrd="0" presId="urn:microsoft.com/office/officeart/2005/8/layout/cycle3"/>
    <dgm:cxn modelId="{AD2E876A-3CC6-4183-BE6C-CFD14FD1DE7C}" type="presParOf" srcId="{DC4785B2-BF7C-44D6-AD1D-D02E575A2A34}" destId="{4961858A-DF42-4554-8E84-5113980D7A2A}" srcOrd="2" destOrd="0" presId="urn:microsoft.com/office/officeart/2005/8/layout/cycle3"/>
    <dgm:cxn modelId="{1523CC6A-E7FC-479C-A3C9-185174CA4DB9}" type="presParOf" srcId="{DC4785B2-BF7C-44D6-AD1D-D02E575A2A34}" destId="{6378EEF8-D2AB-4277-B3B7-BD27624A39EE}" srcOrd="3" destOrd="0" presId="urn:microsoft.com/office/officeart/2005/8/layout/cycle3"/>
    <dgm:cxn modelId="{DDA0ADB5-E19B-44CE-A5E1-7BD7347519A6}" type="presParOf" srcId="{DC4785B2-BF7C-44D6-AD1D-D02E575A2A34}" destId="{168FEEE1-C8A7-403E-890B-D2048DCB8DF5}" srcOrd="4" destOrd="0" presId="urn:microsoft.com/office/officeart/2005/8/layout/cycle3"/>
    <dgm:cxn modelId="{39100B93-74C2-474D-A454-0C1D1E277865}" type="presParOf" srcId="{DC4785B2-BF7C-44D6-AD1D-D02E575A2A34}" destId="{7B8832C5-DB70-4D12-BECD-A7289DA77B3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10ED28-5025-4A3E-B380-ED204030B99B}">
      <dsp:nvSpPr>
        <dsp:cNvPr id="0" name=""/>
        <dsp:cNvSpPr/>
      </dsp:nvSpPr>
      <dsp:spPr>
        <a:xfrm>
          <a:off x="1346650" y="-29536"/>
          <a:ext cx="4939546" cy="4939546"/>
        </a:xfrm>
        <a:prstGeom prst="circularArrow">
          <a:avLst>
            <a:gd name="adj1" fmla="val 5544"/>
            <a:gd name="adj2" fmla="val 330680"/>
            <a:gd name="adj3" fmla="val 13778213"/>
            <a:gd name="adj4" fmla="val 1738457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D9BCF-58A6-4072-9500-8A86EB0FA76F}">
      <dsp:nvSpPr>
        <dsp:cNvPr id="0" name=""/>
        <dsp:cNvSpPr/>
      </dsp:nvSpPr>
      <dsp:spPr>
        <a:xfrm>
          <a:off x="2661061" y="1323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2717461" y="57723"/>
        <a:ext cx="2197925" cy="1042562"/>
      </dsp:txXfrm>
    </dsp:sp>
    <dsp:sp modelId="{4961858A-DF42-4554-8E84-5113980D7A2A}">
      <dsp:nvSpPr>
        <dsp:cNvPr id="0" name=""/>
        <dsp:cNvSpPr/>
      </dsp:nvSpPr>
      <dsp:spPr>
        <a:xfrm>
          <a:off x="4664382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4720782" y="1513221"/>
        <a:ext cx="2197925" cy="1042562"/>
      </dsp:txXfrm>
    </dsp:sp>
    <dsp:sp modelId="{6378EEF8-D2AB-4277-B3B7-BD27624A39EE}">
      <dsp:nvSpPr>
        <dsp:cNvPr id="0" name=""/>
        <dsp:cNvSpPr/>
      </dsp:nvSpPr>
      <dsp:spPr>
        <a:xfrm>
          <a:off x="3899181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3955581" y="3868266"/>
        <a:ext cx="2197925" cy="1042562"/>
      </dsp:txXfrm>
    </dsp:sp>
    <dsp:sp modelId="{168FEEE1-C8A7-403E-890B-D2048DCB8DF5}">
      <dsp:nvSpPr>
        <dsp:cNvPr id="0" name=""/>
        <dsp:cNvSpPr/>
      </dsp:nvSpPr>
      <dsp:spPr>
        <a:xfrm>
          <a:off x="1422940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1479340" y="3868266"/>
        <a:ext cx="2197925" cy="1042562"/>
      </dsp:txXfrm>
    </dsp:sp>
    <dsp:sp modelId="{7B8832C5-DB70-4D12-BECD-A7289DA77B37}">
      <dsp:nvSpPr>
        <dsp:cNvPr id="0" name=""/>
        <dsp:cNvSpPr/>
      </dsp:nvSpPr>
      <dsp:spPr>
        <a:xfrm>
          <a:off x="657740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714140" y="1513221"/>
        <a:ext cx="2197925" cy="1042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8965-F832-4E9A-B430-BD89EF5FFC11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D0736-1E3D-4112-BEA3-E9B440D4E5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33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기술력을 어필할 수 있는 항목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0736-1E3D-4112-BEA3-E9B440D4E59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804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D0736-1E3D-4112-BEA3-E9B440D4E595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064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17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216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58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008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5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15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65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55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19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23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993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26D8A-B36A-4AEF-988B-50E30891696D}" type="datetimeFigureOut">
              <a:rPr lang="ko-KR" altLang="en-US" smtClean="0"/>
              <a:t>2025-12-15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92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/>
          <a:p>
            <a:r>
              <a:rPr lang="ko-KR" altLang="en-US" dirty="0"/>
              <a:t>제품명 </a:t>
            </a:r>
            <a:r>
              <a:rPr lang="en-US" altLang="ko-KR" dirty="0"/>
              <a:t>ver1.0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055249"/>
            <a:ext cx="6400800" cy="876300"/>
          </a:xfrm>
        </p:spPr>
        <p:txBody>
          <a:bodyPr>
            <a:normAutofit fontScale="85000" lnSpcReduction="20000"/>
          </a:bodyPr>
          <a:lstStyle/>
          <a:p>
            <a:endParaRPr lang="en-US" altLang="ko-KR" dirty="0"/>
          </a:p>
          <a:p>
            <a:r>
              <a:rPr lang="ko-KR" altLang="en-US" dirty="0"/>
              <a:t>주식회사 </a:t>
            </a:r>
            <a:r>
              <a:rPr lang="en-US" altLang="ko-KR" dirty="0"/>
              <a:t>ABC</a:t>
            </a:r>
            <a:r>
              <a:rPr lang="ko-KR" altLang="en-US" dirty="0"/>
              <a:t>소프트</a:t>
            </a: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85800" y="57507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</a:t>
            </a:r>
            <a:r>
              <a:rPr lang="en-US" altLang="ko-K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</a:t>
            </a:r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상품대상 제출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4979081"/>
            <a:ext cx="8712968" cy="1697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본 </a:t>
            </a:r>
            <a:r>
              <a:rPr lang="en-US" altLang="ko-KR" sz="1600" dirty="0">
                <a:solidFill>
                  <a:srgbClr val="0000FF"/>
                </a:solidFill>
              </a:rPr>
              <a:t>PPT</a:t>
            </a:r>
            <a:r>
              <a:rPr lang="ko-KR" altLang="en-US" sz="1600" dirty="0">
                <a:solidFill>
                  <a:srgbClr val="0000FF"/>
                </a:solidFill>
              </a:rPr>
              <a:t>는 샘플입니다</a:t>
            </a:r>
            <a:r>
              <a:rPr lang="en-US" altLang="ko-KR" sz="1600" dirty="0">
                <a:solidFill>
                  <a:srgbClr val="0000FF"/>
                </a:solidFill>
              </a:rPr>
              <a:t>. </a:t>
            </a:r>
            <a:r>
              <a:rPr lang="ko-KR" altLang="en-US" sz="1600" dirty="0">
                <a:solidFill>
                  <a:srgbClr val="0000FF"/>
                </a:solidFill>
              </a:rPr>
              <a:t>다른 형태나 양식을 사용하셔도 됩니다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해당 내용이 없더라도 장표를 삭제하지 말고 ‘해당 없음’ 으로 표기해 주시기 바랍니다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타 양식을 사용할 경우 </a:t>
            </a:r>
            <a:r>
              <a:rPr lang="ko-KR" altLang="en-US" sz="1600" b="1" dirty="0">
                <a:solidFill>
                  <a:srgbClr val="FF0000"/>
                </a:solidFill>
              </a:rPr>
              <a:t>본 양식의 목차 및 평가항목</a:t>
            </a:r>
            <a:r>
              <a:rPr lang="en-US" altLang="ko-KR" sz="1600" b="1" dirty="0">
                <a:solidFill>
                  <a:srgbClr val="FF0000"/>
                </a:solidFill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</a:rPr>
              <a:t>독창성</a:t>
            </a:r>
            <a:r>
              <a:rPr lang="en-US" altLang="ko-KR" sz="1600" b="1" dirty="0">
                <a:solidFill>
                  <a:srgbClr val="FF0000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경쟁력</a:t>
            </a:r>
            <a:r>
              <a:rPr lang="en-US" altLang="ko-KR" sz="1600" b="1" dirty="0">
                <a:solidFill>
                  <a:srgbClr val="FF0000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시장성 등</a:t>
            </a:r>
            <a:r>
              <a:rPr lang="en-US" altLang="ko-KR" sz="1600" b="1" dirty="0">
                <a:solidFill>
                  <a:srgbClr val="FF0000"/>
                </a:solidFill>
              </a:rPr>
              <a:t>)</a:t>
            </a:r>
            <a:r>
              <a:rPr lang="ko-KR" altLang="en-US" sz="1600" b="1" dirty="0">
                <a:solidFill>
                  <a:srgbClr val="FF0000"/>
                </a:solidFill>
              </a:rPr>
              <a:t>은</a:t>
            </a:r>
            <a:r>
              <a:rPr lang="en-US" altLang="ko-KR" sz="1600" b="1" dirty="0">
                <a:solidFill>
                  <a:srgbClr val="FF0000"/>
                </a:solidFill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</a:rPr>
              <a:t>반드시 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600" b="1" dirty="0">
                <a:solidFill>
                  <a:srgbClr val="FF0000"/>
                </a:solidFill>
              </a:rPr>
              <a:t>   </a:t>
            </a:r>
            <a:r>
              <a:rPr lang="ko-KR" altLang="en-US" sz="1600" b="1" dirty="0">
                <a:solidFill>
                  <a:srgbClr val="FF0000"/>
                </a:solidFill>
              </a:rPr>
              <a:t>넣어</a:t>
            </a:r>
            <a:r>
              <a:rPr lang="ko-KR" altLang="en-US" sz="1600" dirty="0">
                <a:solidFill>
                  <a:srgbClr val="0000FF"/>
                </a:solidFill>
              </a:rPr>
              <a:t> 주시기 바랍니다</a:t>
            </a:r>
            <a:r>
              <a:rPr lang="en-US" altLang="ko-KR" sz="1600" dirty="0">
                <a:solidFill>
                  <a:srgbClr val="0000FF"/>
                </a:solidFill>
              </a:rPr>
              <a:t>. (1</a:t>
            </a:r>
            <a:r>
              <a:rPr lang="ko-KR" altLang="en-US" sz="1600" dirty="0">
                <a:solidFill>
                  <a:srgbClr val="0000FF"/>
                </a:solidFill>
              </a:rPr>
              <a:t>차 서류심사 시 </a:t>
            </a:r>
            <a:r>
              <a:rPr lang="en-US" altLang="ko-KR" sz="1600" dirty="0">
                <a:solidFill>
                  <a:srgbClr val="0000FF"/>
                </a:solidFill>
              </a:rPr>
              <a:t>9</a:t>
            </a:r>
            <a:r>
              <a:rPr lang="ko-KR" altLang="en-US" sz="1600" dirty="0">
                <a:solidFill>
                  <a:srgbClr val="0000FF"/>
                </a:solidFill>
              </a:rPr>
              <a:t>가지 항목 평가</a:t>
            </a:r>
            <a:r>
              <a:rPr lang="en-US" altLang="ko-KR" sz="1600" dirty="0">
                <a:solidFill>
                  <a:srgbClr val="0000FF"/>
                </a:solidFill>
              </a:rPr>
              <a:t>, </a:t>
            </a:r>
            <a:r>
              <a:rPr lang="ko-KR" altLang="en-US" sz="1600" dirty="0">
                <a:solidFill>
                  <a:srgbClr val="0000FF"/>
                </a:solidFill>
              </a:rPr>
              <a:t>상세내용은 중요</a:t>
            </a:r>
            <a:r>
              <a:rPr lang="en-US" altLang="ko-KR" sz="1600" dirty="0">
                <a:solidFill>
                  <a:srgbClr val="0000FF"/>
                </a:solidFill>
              </a:rPr>
              <a:t>2 </a:t>
            </a:r>
            <a:r>
              <a:rPr lang="ko-KR" altLang="en-US" sz="1600" dirty="0">
                <a:solidFill>
                  <a:srgbClr val="0000FF"/>
                </a:solidFill>
              </a:rPr>
              <a:t>참조</a:t>
            </a:r>
            <a:r>
              <a:rPr lang="en-US" altLang="ko-KR" sz="1600" dirty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대외비가 들어가는 슬라이드는 </a:t>
            </a:r>
            <a:r>
              <a:rPr lang="ko-KR" altLang="en-US" sz="1600" b="1" dirty="0">
                <a:solidFill>
                  <a:srgbClr val="FF0000"/>
                </a:solidFill>
              </a:rPr>
              <a:t>대외비</a:t>
            </a:r>
            <a:r>
              <a:rPr lang="ko-KR" altLang="en-US" sz="1600" dirty="0">
                <a:solidFill>
                  <a:srgbClr val="0000FF"/>
                </a:solidFill>
              </a:rPr>
              <a:t> 표시를 부탁 드립니다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57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648072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1-8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소개 자료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5536" y="310583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rgbClr val="0000FF"/>
                </a:solidFill>
              </a:rPr>
              <a:t>보유한 인증</a:t>
            </a:r>
            <a:r>
              <a:rPr lang="en-US" altLang="ko-KR" dirty="0">
                <a:solidFill>
                  <a:srgbClr val="0000FF"/>
                </a:solidFill>
              </a:rPr>
              <a:t>, </a:t>
            </a:r>
            <a:r>
              <a:rPr lang="ko-KR" altLang="en-US" dirty="0">
                <a:solidFill>
                  <a:srgbClr val="0000FF"/>
                </a:solidFill>
              </a:rPr>
              <a:t>특허</a:t>
            </a:r>
            <a:r>
              <a:rPr lang="en-US" altLang="ko-KR" dirty="0">
                <a:solidFill>
                  <a:srgbClr val="0000FF"/>
                </a:solidFill>
              </a:rPr>
              <a:t> </a:t>
            </a:r>
            <a:r>
              <a:rPr lang="ko-KR" altLang="en-US" dirty="0">
                <a:solidFill>
                  <a:srgbClr val="0000FF"/>
                </a:solidFill>
              </a:rPr>
              <a:t>및 시험성적서에 대한 설명 또는 소개 자료 제출</a:t>
            </a:r>
            <a:r>
              <a:rPr lang="en-US" altLang="ko-KR" dirty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ko-KR" altLang="en-US" dirty="0"/>
              <a:t>단</a:t>
            </a:r>
            <a:r>
              <a:rPr lang="en-US" altLang="ko-KR" dirty="0"/>
              <a:t>, GS </a:t>
            </a:r>
            <a:r>
              <a:rPr lang="ko-KR" altLang="en-US" dirty="0"/>
              <a:t>인증의 경우</a:t>
            </a:r>
            <a:r>
              <a:rPr lang="en-US" altLang="ko-KR" dirty="0"/>
              <a:t> </a:t>
            </a:r>
            <a:r>
              <a:rPr lang="ko-KR" altLang="en-US" dirty="0"/>
              <a:t>소개 자료를 작성하지 않으셔도 됩니다</a:t>
            </a:r>
            <a:r>
              <a:rPr lang="en-US" altLang="ko-KR" dirty="0"/>
              <a:t>.</a:t>
            </a:r>
            <a:endParaRPr lang="en-US" altLang="ko-KR" dirty="0">
              <a:solidFill>
                <a:srgbClr val="0000FF"/>
              </a:solidFill>
            </a:endParaRPr>
          </a:p>
        </p:txBody>
      </p:sp>
      <p:sp>
        <p:nvSpPr>
          <p:cNvPr id="2" name="모서리가 둥근 직사각형 4">
            <a:extLst>
              <a:ext uri="{FF2B5EF4-FFF2-40B4-BE49-F238E27FC236}">
                <a16:creationId xmlns:a16="http://schemas.microsoft.com/office/drawing/2014/main" id="{14867F5A-DBD6-FACD-7B5F-05452C0EE8F8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</p:spTree>
    <p:extLst>
      <p:ext uri="{BB962C8B-B14F-4D97-AF65-F5344CB8AC3E}">
        <p14:creationId xmlns:p14="http://schemas.microsoft.com/office/powerpoint/2010/main" val="2778068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26876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기술로서의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648072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1-9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다양한 환경</a:t>
              </a:r>
              <a:r>
                <a:rPr lang="en-US" altLang="ko-KR" sz="2400" spc="-150" dirty="0"/>
                <a:t>(</a:t>
              </a:r>
              <a:r>
                <a:rPr lang="ko-KR" altLang="en-US" sz="2400" spc="-150" dirty="0"/>
                <a:t>기술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</a:t>
              </a:r>
              <a:r>
                <a:rPr lang="en-US" altLang="ko-KR" sz="2400" spc="-150" dirty="0"/>
                <a:t>)</a:t>
              </a:r>
              <a:r>
                <a:rPr lang="ko-KR" altLang="en-US" sz="2400" spc="-150" dirty="0"/>
                <a:t>에서의 </a:t>
              </a:r>
              <a:r>
                <a:rPr lang="ko-KR" altLang="en-US" sz="2400" spc="-150" dirty="0" err="1"/>
                <a:t>활용성</a:t>
              </a:r>
              <a:endParaRPr lang="ko-KR" altLang="en-US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3528" y="350100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산업에서의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sp>
        <p:nvSpPr>
          <p:cNvPr id="2" name="모서리가 둥근 직사각형 4">
            <a:extLst>
              <a:ext uri="{FF2B5EF4-FFF2-40B4-BE49-F238E27FC236}">
                <a16:creationId xmlns:a16="http://schemas.microsoft.com/office/drawing/2014/main" id="{F551E2D3-AF21-CCDC-47BE-8078A9DB4E70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</p:spTree>
    <p:extLst>
      <p:ext uri="{BB962C8B-B14F-4D97-AF65-F5344CB8AC3E}">
        <p14:creationId xmlns:p14="http://schemas.microsoft.com/office/powerpoint/2010/main" val="76355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689883"/>
              </p:ext>
            </p:extLst>
          </p:nvPr>
        </p:nvGraphicFramePr>
        <p:xfrm>
          <a:off x="539552" y="1397000"/>
          <a:ext cx="8064896" cy="505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외산 </a:t>
                      </a:r>
                      <a:r>
                        <a:rPr lang="en-US" altLang="ko-KR" dirty="0"/>
                        <a:t>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 외산 </a:t>
                      </a:r>
                      <a:r>
                        <a:rPr lang="en-US" altLang="ko-KR" dirty="0"/>
                        <a:t>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국내시장점유율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0" name="그룹 9"/>
          <p:cNvGrpSpPr/>
          <p:nvPr/>
        </p:nvGrpSpPr>
        <p:grpSpPr>
          <a:xfrm>
            <a:off x="251520" y="404664"/>
            <a:ext cx="6048672" cy="576064"/>
            <a:chOff x="251520" y="404664"/>
            <a:chExt cx="6048672" cy="576064"/>
          </a:xfrm>
        </p:grpSpPr>
        <p:grpSp>
          <p:nvGrpSpPr>
            <p:cNvPr id="11" name="그룹 10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6" name="직사각형 15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1-10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7" name="직선 연결선 16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971600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외산 제품 대체 가능성</a:t>
              </a:r>
            </a:p>
          </p:txBody>
        </p:sp>
      </p:grpSp>
      <p:sp>
        <p:nvSpPr>
          <p:cNvPr id="19" name="모서리가 둥근 직사각형 18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모서리가 둥근 직사각형 4">
            <a:extLst>
              <a:ext uri="{FF2B5EF4-FFF2-40B4-BE49-F238E27FC236}">
                <a16:creationId xmlns:a16="http://schemas.microsoft.com/office/drawing/2014/main" id="{34F5F286-DD19-33CE-5448-F5CFA830842C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</p:spTree>
    <p:extLst>
      <p:ext uri="{BB962C8B-B14F-4D97-AF65-F5344CB8AC3E}">
        <p14:creationId xmlns:p14="http://schemas.microsoft.com/office/powerpoint/2010/main" val="3473169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국내외 </a:t>
              </a:r>
              <a:r>
                <a:rPr lang="ko-KR" altLang="en-US" sz="2800" spc="-150" dirty="0" err="1"/>
                <a:t>타겟</a:t>
              </a:r>
              <a:r>
                <a:rPr lang="ko-KR" altLang="en-US" sz="2800" spc="-150" dirty="0"/>
                <a:t> 시장 규모 및 점유율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4227042877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모서리가 둥근 직사각형 4">
            <a:extLst>
              <a:ext uri="{FF2B5EF4-FFF2-40B4-BE49-F238E27FC236}">
                <a16:creationId xmlns:a16="http://schemas.microsoft.com/office/drawing/2014/main" id="{E5C21387-7140-604F-BEE4-BF53ACCD45B8}"/>
              </a:ext>
            </a:extLst>
          </p:cNvPr>
          <p:cNvSpPr/>
          <p:nvPr/>
        </p:nvSpPr>
        <p:spPr>
          <a:xfrm>
            <a:off x="6660232" y="332655"/>
            <a:ext cx="2160240" cy="64806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시장성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사업성</a:t>
            </a:r>
          </a:p>
        </p:txBody>
      </p:sp>
    </p:spTree>
    <p:extLst>
      <p:ext uri="{BB962C8B-B14F-4D97-AF65-F5344CB8AC3E}">
        <p14:creationId xmlns:p14="http://schemas.microsoft.com/office/powerpoint/2010/main" val="3194674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매출액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613497506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모서리가 둥근 직사각형 4">
            <a:extLst>
              <a:ext uri="{FF2B5EF4-FFF2-40B4-BE49-F238E27FC236}">
                <a16:creationId xmlns:a16="http://schemas.microsoft.com/office/drawing/2014/main" id="{31C49305-9CD6-7E66-063D-0211657ED2C5}"/>
              </a:ext>
            </a:extLst>
          </p:cNvPr>
          <p:cNvSpPr/>
          <p:nvPr/>
        </p:nvSpPr>
        <p:spPr>
          <a:xfrm>
            <a:off x="6660232" y="332655"/>
            <a:ext cx="2160240" cy="64806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시장성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사업성</a:t>
            </a:r>
          </a:p>
        </p:txBody>
      </p:sp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향후 </a:t>
              </a:r>
              <a:r>
                <a:rPr lang="en-US" altLang="ko-KR" sz="2800" spc="-150" dirty="0"/>
                <a:t>3</a:t>
              </a:r>
              <a:r>
                <a:rPr lang="ko-KR" altLang="en-US" sz="2800" spc="-150" dirty="0"/>
                <a:t>년 매출 추정치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1036795487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모서리가 둥근 직사각형 4">
            <a:extLst>
              <a:ext uri="{FF2B5EF4-FFF2-40B4-BE49-F238E27FC236}">
                <a16:creationId xmlns:a16="http://schemas.microsoft.com/office/drawing/2014/main" id="{0D567D89-E966-92F8-C297-A81E9B3A9827}"/>
              </a:ext>
            </a:extLst>
          </p:cNvPr>
          <p:cNvSpPr/>
          <p:nvPr/>
        </p:nvSpPr>
        <p:spPr>
          <a:xfrm>
            <a:off x="6660232" y="332655"/>
            <a:ext cx="2160240" cy="64806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시장성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사업성</a:t>
            </a:r>
          </a:p>
        </p:txBody>
      </p:sp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차트 2"/>
          <p:cNvGraphicFramePr/>
          <p:nvPr>
            <p:extLst>
              <p:ext uri="{D42A27DB-BD31-4B8C-83A1-F6EECF244321}">
                <p14:modId xmlns:p14="http://schemas.microsoft.com/office/powerpoint/2010/main" val="2288593746"/>
              </p:ext>
            </p:extLst>
          </p:nvPr>
        </p:nvGraphicFramePr>
        <p:xfrm>
          <a:off x="755576" y="1422068"/>
          <a:ext cx="7416824" cy="510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2-4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수출액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  <p:sp>
        <p:nvSpPr>
          <p:cNvPr id="4" name="모서리가 둥근 직사각형 4">
            <a:extLst>
              <a:ext uri="{FF2B5EF4-FFF2-40B4-BE49-F238E27FC236}">
                <a16:creationId xmlns:a16="http://schemas.microsoft.com/office/drawing/2014/main" id="{5A624AE0-9E5E-8933-F4E3-B6B9EAB64940}"/>
              </a:ext>
            </a:extLst>
          </p:cNvPr>
          <p:cNvSpPr/>
          <p:nvPr/>
        </p:nvSpPr>
        <p:spPr>
          <a:xfrm>
            <a:off x="6660232" y="332655"/>
            <a:ext cx="2160240" cy="64806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시장성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사업성</a:t>
            </a:r>
          </a:p>
        </p:txBody>
      </p:sp>
    </p:spTree>
    <p:extLst>
      <p:ext uri="{BB962C8B-B14F-4D97-AF65-F5344CB8AC3E}">
        <p14:creationId xmlns:p14="http://schemas.microsoft.com/office/powerpoint/2010/main" val="834995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2-5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비즈니스 모델의 경쟁력</a:t>
              </a:r>
            </a:p>
          </p:txBody>
        </p:sp>
      </p:grpSp>
      <p:graphicFrame>
        <p:nvGraphicFramePr>
          <p:cNvPr id="2" name="다이어그램 1"/>
          <p:cNvGraphicFramePr/>
          <p:nvPr/>
        </p:nvGraphicFramePr>
        <p:xfrm>
          <a:off x="899592" y="1412776"/>
          <a:ext cx="763284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모서리가 둥근 직사각형 4">
            <a:extLst>
              <a:ext uri="{FF2B5EF4-FFF2-40B4-BE49-F238E27FC236}">
                <a16:creationId xmlns:a16="http://schemas.microsoft.com/office/drawing/2014/main" id="{1B2869CC-3C33-EF71-F022-3DAFF2950087}"/>
              </a:ext>
            </a:extLst>
          </p:cNvPr>
          <p:cNvSpPr/>
          <p:nvPr/>
        </p:nvSpPr>
        <p:spPr>
          <a:xfrm>
            <a:off x="6660232" y="332655"/>
            <a:ext cx="2160240" cy="64806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시장성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사업성</a:t>
            </a:r>
          </a:p>
        </p:txBody>
      </p:sp>
    </p:spTree>
    <p:extLst>
      <p:ext uri="{BB962C8B-B14F-4D97-AF65-F5344CB8AC3E}">
        <p14:creationId xmlns:p14="http://schemas.microsoft.com/office/powerpoint/2010/main" val="3371206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571285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o </a:t>
            </a:r>
            <a:r>
              <a:rPr lang="ko-KR" altLang="en-US" dirty="0"/>
              <a:t>잠재 시장의 성장 가능성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- </a:t>
            </a:r>
            <a:r>
              <a:rPr lang="ko-KR" altLang="en-US" dirty="0"/>
              <a:t>관련 기술</a:t>
            </a:r>
            <a:r>
              <a:rPr lang="en-US" altLang="ko-KR" dirty="0"/>
              <a:t>/</a:t>
            </a:r>
            <a:r>
              <a:rPr lang="ko-KR" altLang="en-US" dirty="0"/>
              <a:t>산업이 성장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- </a:t>
            </a:r>
            <a:r>
              <a:rPr lang="ko-KR" altLang="en-US" dirty="0"/>
              <a:t>타겟 시장의 확대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-</a:t>
            </a:r>
            <a:r>
              <a:rPr lang="ko-KR" altLang="en-US" dirty="0"/>
              <a:t> 정부 정책 및 규제 변화 등</a:t>
            </a:r>
            <a:endParaRPr lang="en-US" altLang="ko-KR" dirty="0"/>
          </a:p>
          <a:p>
            <a:endParaRPr lang="en-US" altLang="ko-KR" dirty="0"/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2-6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잠재 시장의 성장 가능성</a:t>
              </a:r>
            </a:p>
          </p:txBody>
        </p:sp>
      </p:grpSp>
      <p:sp>
        <p:nvSpPr>
          <p:cNvPr id="3" name="모서리가 둥근 직사각형 4">
            <a:extLst>
              <a:ext uri="{FF2B5EF4-FFF2-40B4-BE49-F238E27FC236}">
                <a16:creationId xmlns:a16="http://schemas.microsoft.com/office/drawing/2014/main" id="{87CA15C4-C671-5685-CE93-DB88262AB928}"/>
              </a:ext>
            </a:extLst>
          </p:cNvPr>
          <p:cNvSpPr/>
          <p:nvPr/>
        </p:nvSpPr>
        <p:spPr>
          <a:xfrm>
            <a:off x="6660232" y="332655"/>
            <a:ext cx="2160240" cy="64806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시장성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사업성</a:t>
            </a:r>
          </a:p>
        </p:txBody>
      </p:sp>
    </p:spTree>
    <p:extLst>
      <p:ext uri="{BB962C8B-B14F-4D97-AF65-F5344CB8AC3E}">
        <p14:creationId xmlns:p14="http://schemas.microsoft.com/office/powerpoint/2010/main" val="2028116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A92F3-A71B-52AB-FF64-F0A913A9D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F60977-9ED1-AD55-0EE1-189D07AFA106}"/>
              </a:ext>
            </a:extLst>
          </p:cNvPr>
          <p:cNvSpPr txBox="1"/>
          <p:nvPr/>
        </p:nvSpPr>
        <p:spPr>
          <a:xfrm>
            <a:off x="539552" y="1571285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o SW</a:t>
            </a:r>
            <a:r>
              <a:rPr lang="ko-KR" altLang="en-US" dirty="0"/>
              <a:t>투자효과 및 지속가능성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- </a:t>
            </a:r>
            <a:r>
              <a:rPr lang="ko-KR" altLang="en-US" dirty="0"/>
              <a:t>투자대비효과 </a:t>
            </a:r>
            <a:r>
              <a:rPr lang="en-US" altLang="ko-KR" dirty="0"/>
              <a:t>(</a:t>
            </a:r>
            <a:r>
              <a:rPr lang="ko-KR" altLang="en-US" dirty="0"/>
              <a:t>개발비 대비 기대 수익</a:t>
            </a:r>
            <a:r>
              <a:rPr lang="en-US" altLang="ko-KR" dirty="0"/>
              <a:t>, </a:t>
            </a:r>
            <a:r>
              <a:rPr lang="ko-KR" altLang="en-US" dirty="0"/>
              <a:t>도입 비용 대비 회수 기간</a:t>
            </a:r>
            <a:r>
              <a:rPr lang="en-US" altLang="ko-KR" dirty="0"/>
              <a:t>)</a:t>
            </a:r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예시</a:t>
            </a:r>
            <a:r>
              <a:rPr lang="en-US" altLang="ko-KR" dirty="0"/>
              <a:t>) </a:t>
            </a:r>
            <a:r>
              <a:rPr lang="ko-KR" altLang="en-US" dirty="0"/>
              <a:t>초기 도입 비용은 약 </a:t>
            </a:r>
            <a:r>
              <a:rPr lang="en-US" altLang="ko-KR" dirty="0"/>
              <a:t>OO</a:t>
            </a:r>
            <a:r>
              <a:rPr lang="ko-KR" altLang="en-US" dirty="0"/>
              <a:t>만원이며</a:t>
            </a:r>
            <a:r>
              <a:rPr lang="en-US" altLang="ko-KR" dirty="0"/>
              <a:t>, </a:t>
            </a:r>
            <a:r>
              <a:rPr lang="ko-KR" altLang="en-US" dirty="0"/>
              <a:t>반복 활용 가능한 구조를 통해 도입 비용 대비 연간 </a:t>
            </a:r>
            <a:r>
              <a:rPr lang="en-US" altLang="ko-KR" dirty="0"/>
              <a:t>3</a:t>
            </a:r>
            <a:r>
              <a:rPr lang="ko-KR" altLang="en-US" dirty="0"/>
              <a:t>배 이상의 경제적 효과를 낼 수 있다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</a:p>
          <a:p>
            <a:endParaRPr lang="en-US" altLang="ko-KR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FCE379F-0A12-1B53-3C52-461AE560682B}"/>
              </a:ext>
            </a:extLst>
          </p:cNvPr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8FC9DFFA-FBA7-2420-C84B-5F4CE66D35DE}"/>
                </a:ext>
              </a:extLst>
            </p:cNvPr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BA3671A7-90AF-3968-00D7-A4E243B6D3A8}"/>
                  </a:ext>
                </a:extLst>
              </p:cNvPr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2-7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>
                <a:extLst>
                  <a:ext uri="{FF2B5EF4-FFF2-40B4-BE49-F238E27FC236}">
                    <a16:creationId xmlns:a16="http://schemas.microsoft.com/office/drawing/2014/main" id="{4C5F0177-3710-8D17-CB32-4EBA232607C8}"/>
                  </a:ext>
                </a:extLst>
              </p:cNvPr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D3DEE4-945D-6687-D168-54AE5A5C3013}"/>
                </a:ext>
              </a:extLst>
            </p:cNvPr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spc="-150" dirty="0"/>
                <a:t>SW</a:t>
              </a:r>
              <a:r>
                <a:rPr lang="ko-KR" altLang="en-US" sz="2800" spc="-150" dirty="0"/>
                <a:t>투자효과 및 지속가능성</a:t>
              </a:r>
            </a:p>
          </p:txBody>
        </p:sp>
      </p:grpSp>
      <p:sp>
        <p:nvSpPr>
          <p:cNvPr id="3" name="모서리가 둥근 직사각형 4">
            <a:extLst>
              <a:ext uri="{FF2B5EF4-FFF2-40B4-BE49-F238E27FC236}">
                <a16:creationId xmlns:a16="http://schemas.microsoft.com/office/drawing/2014/main" id="{621EA476-BAA1-517D-7CE1-D6394D8792EF}"/>
              </a:ext>
            </a:extLst>
          </p:cNvPr>
          <p:cNvSpPr/>
          <p:nvPr/>
        </p:nvSpPr>
        <p:spPr>
          <a:xfrm>
            <a:off x="6660232" y="332655"/>
            <a:ext cx="2160240" cy="64806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시장성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사업성</a:t>
            </a:r>
          </a:p>
        </p:txBody>
      </p:sp>
    </p:spTree>
    <p:extLst>
      <p:ext uri="{BB962C8B-B14F-4D97-AF65-F5344CB8AC3E}">
        <p14:creationId xmlns:p14="http://schemas.microsoft.com/office/powerpoint/2010/main" val="329713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8A650-8983-24B8-0F8A-4C7777DA7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>
            <a:extLst>
              <a:ext uri="{FF2B5EF4-FFF2-40B4-BE49-F238E27FC236}">
                <a16:creationId xmlns:a16="http://schemas.microsoft.com/office/drawing/2014/main" id="{8A64ACEA-381B-B79E-0102-BF64A967A62E}"/>
              </a:ext>
            </a:extLst>
          </p:cNvPr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제품 소개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1247C66-B10C-139D-E99F-37D042D59E71}"/>
              </a:ext>
            </a:extLst>
          </p:cNvPr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D5BD4D23-6EEF-1311-AB47-1BDA6DEEE2AE}"/>
                </a:ext>
              </a:extLst>
            </p:cNvPr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F19C39E2-06B7-7E42-44E0-6854DEF8774F}"/>
                  </a:ext>
                </a:extLst>
              </p:cNvPr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>
                <a:extLst>
                  <a:ext uri="{FF2B5EF4-FFF2-40B4-BE49-F238E27FC236}">
                    <a16:creationId xmlns:a16="http://schemas.microsoft.com/office/drawing/2014/main" id="{37ACA7E9-C91E-1ECB-F092-17C8B848A9F5}"/>
                  </a:ext>
                </a:extLst>
              </p:cNvPr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F1A0211-E2B3-D356-67D8-16D871CA9A2B}"/>
                </a:ext>
              </a:extLst>
            </p:cNvPr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사용자 시나리오</a:t>
              </a:r>
            </a:p>
          </p:txBody>
        </p:sp>
      </p:grpSp>
      <p:sp>
        <p:nvSpPr>
          <p:cNvPr id="3" name="Rectangle 1">
            <a:extLst>
              <a:ext uri="{FF2B5EF4-FFF2-40B4-BE49-F238E27FC236}">
                <a16:creationId xmlns:a16="http://schemas.microsoft.com/office/drawing/2014/main" id="{71CD467F-C9DE-80DF-7789-76A17B1B9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2492896"/>
            <a:ext cx="8712968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ko-KR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예시 제품: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A솔루션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ko-KR" dirty="0"/>
              <a:t>(</a:t>
            </a:r>
            <a:r>
              <a:rPr lang="ko-KR" altLang="en-US" dirty="0"/>
              <a:t>프로젝트 협업 플랫폼</a:t>
            </a:r>
            <a:r>
              <a:rPr lang="en-US" altLang="ko-KR" dirty="0"/>
              <a:t>)</a:t>
            </a: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ko-KR" altLang="en-US" dirty="0"/>
              <a:t>박과장은 새로운 앱 출시 프로젝트를 팀원들과 함께 진행 중입니다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오전에는 </a:t>
            </a:r>
            <a:r>
              <a:rPr lang="en-US" altLang="ko-KR" dirty="0"/>
              <a:t>A</a:t>
            </a:r>
            <a:r>
              <a:rPr lang="ko-KR" altLang="en-US" dirty="0"/>
              <a:t>솔루션에서 프로젝트 보드를 확인하고</a:t>
            </a:r>
            <a:r>
              <a:rPr lang="en-US" altLang="ko-KR" dirty="0"/>
              <a:t>, </a:t>
            </a:r>
            <a:r>
              <a:rPr lang="ko-KR" altLang="en-US" dirty="0"/>
              <a:t>진행상황을 체크합니다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디자이너는 디자인 파일을 업로드하고</a:t>
            </a:r>
            <a:r>
              <a:rPr lang="en-US" altLang="ko-KR" dirty="0"/>
              <a:t>, </a:t>
            </a:r>
            <a:r>
              <a:rPr lang="ko-KR" altLang="en-US" dirty="0"/>
              <a:t>개발자는 댓글로 피드백을 남깁니다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실시간 알림으로 커뮤니케이션이 끊기지 않고</a:t>
            </a:r>
            <a:r>
              <a:rPr lang="en-US" altLang="ko-KR" dirty="0"/>
              <a:t>, </a:t>
            </a:r>
            <a:r>
              <a:rPr lang="ko-KR" altLang="en-US" dirty="0"/>
              <a:t>회의 없이도 자연스럽게 진행됩니다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출시 당일</a:t>
            </a:r>
            <a:r>
              <a:rPr lang="en-US" altLang="ko-KR" dirty="0"/>
              <a:t>, </a:t>
            </a:r>
            <a:r>
              <a:rPr lang="ko-KR" altLang="en-US" dirty="0"/>
              <a:t>모든 자료와 기록이 한곳에 정리되어 있어 별도 보고서 없이 결과 공유가 가능합니다</a:t>
            </a:r>
            <a:r>
              <a:rPr lang="en-US" altLang="ko-KR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3CA1FF-6805-DB68-DAC2-EC3401D4F736}"/>
              </a:ext>
            </a:extLst>
          </p:cNvPr>
          <p:cNvSpPr txBox="1"/>
          <p:nvPr/>
        </p:nvSpPr>
        <p:spPr>
          <a:xfrm>
            <a:off x="253758" y="1772816"/>
            <a:ext cx="763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솔루션 사용자 입장에서의 시나리오 작성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그림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lumMod val="75000"/>
                  </a:schemeClr>
                </a:solidFill>
              </a:rPr>
              <a:t>플로우차트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 등 포함 가능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ko-KR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051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289834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사용의 편리성</a:t>
            </a:r>
            <a:endParaRPr lang="en-US" altLang="ko-KR" dirty="0"/>
          </a:p>
          <a:p>
            <a:r>
              <a:rPr lang="en-US" altLang="ko-KR" dirty="0"/>
              <a:t> - UI/UX</a:t>
            </a:r>
            <a:r>
              <a:rPr lang="ko-KR" altLang="en-US" dirty="0"/>
              <a:t>의 편리성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자체 편집 프로그램 구성 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/>
                <a:t>SW</a:t>
              </a:r>
              <a:r>
                <a:rPr lang="ko-KR" altLang="en-US" sz="2400" dirty="0"/>
                <a:t>사용의 편리성</a:t>
              </a:r>
              <a:endParaRPr lang="en-US" altLang="ko-KR" sz="2400" spc="-300" dirty="0"/>
            </a:p>
          </p:txBody>
        </p:sp>
      </p:grpSp>
      <p:sp>
        <p:nvSpPr>
          <p:cNvPr id="2" name="모서리가 둥근 직사각형 4">
            <a:extLst>
              <a:ext uri="{FF2B5EF4-FFF2-40B4-BE49-F238E27FC236}">
                <a16:creationId xmlns:a16="http://schemas.microsoft.com/office/drawing/2014/main" id="{6DA4371A-FFCB-CF05-C382-286906C4A85A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제품경쟁력 및 파급효과</a:t>
            </a:r>
          </a:p>
        </p:txBody>
      </p:sp>
    </p:spTree>
    <p:extLst>
      <p:ext uri="{BB962C8B-B14F-4D97-AF65-F5344CB8AC3E}">
        <p14:creationId xmlns:p14="http://schemas.microsoft.com/office/powerpoint/2010/main" val="1580454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340768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이용효과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오류 발생률 감소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비용 절감 효과 등 실효성</a:t>
            </a:r>
            <a:endParaRPr lang="en-US" altLang="ko-KR" dirty="0"/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6120680" cy="576064"/>
            <a:chOff x="251520" y="404664"/>
            <a:chExt cx="6120680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648072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1043608" y="461863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제품 이용 효과</a:t>
              </a:r>
              <a:endParaRPr lang="en-US" altLang="ko-KR" sz="2400" spc="-300" dirty="0"/>
            </a:p>
          </p:txBody>
        </p:sp>
      </p:grpSp>
      <p:sp>
        <p:nvSpPr>
          <p:cNvPr id="3" name="모서리가 둥근 직사각형 4">
            <a:extLst>
              <a:ext uri="{FF2B5EF4-FFF2-40B4-BE49-F238E27FC236}">
                <a16:creationId xmlns:a16="http://schemas.microsoft.com/office/drawing/2014/main" id="{72D3AA77-5332-D8C8-4897-A43D33F2A9DD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제품경쟁력 및 파급효과</a:t>
            </a:r>
          </a:p>
        </p:txBody>
      </p:sp>
    </p:spTree>
    <p:extLst>
      <p:ext uri="{BB962C8B-B14F-4D97-AF65-F5344CB8AC3E}">
        <p14:creationId xmlns:p14="http://schemas.microsoft.com/office/powerpoint/2010/main" val="3413655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015DF-EC64-6C04-5A6E-FB470A494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B9B8D0B-C967-FC98-1A32-FC47DB5844F2}"/>
              </a:ext>
            </a:extLst>
          </p:cNvPr>
          <p:cNvSpPr txBox="1"/>
          <p:nvPr/>
        </p:nvSpPr>
        <p:spPr>
          <a:xfrm>
            <a:off x="251520" y="1268760"/>
            <a:ext cx="7992888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o </a:t>
            </a:r>
            <a:r>
              <a:rPr lang="ko-KR" altLang="en-US" dirty="0"/>
              <a:t>타 제품 대비 차별성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- </a:t>
            </a:r>
            <a:r>
              <a:rPr lang="ko-KR" altLang="en-US" dirty="0"/>
              <a:t>기존 제품 차별성 한계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- </a:t>
            </a:r>
            <a:r>
              <a:rPr lang="ko-KR" altLang="en-US" dirty="0"/>
              <a:t>제품의 기술적</a:t>
            </a:r>
            <a:r>
              <a:rPr lang="en-US" altLang="ko-KR" dirty="0"/>
              <a:t>, </a:t>
            </a:r>
            <a:r>
              <a:rPr lang="ko-KR" altLang="en-US" dirty="0"/>
              <a:t>구조적</a:t>
            </a:r>
            <a:r>
              <a:rPr lang="en-US" altLang="ko-KR" dirty="0"/>
              <a:t>, </a:t>
            </a:r>
            <a:r>
              <a:rPr lang="ko-KR" altLang="en-US" dirty="0"/>
              <a:t>기능적 우수한 특징 작성</a:t>
            </a:r>
            <a:endParaRPr lang="en-US" altLang="ko-KR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45CB7706-2573-6091-B6D4-18A797146E81}"/>
              </a:ext>
            </a:extLst>
          </p:cNvPr>
          <p:cNvGrpSpPr/>
          <p:nvPr/>
        </p:nvGrpSpPr>
        <p:grpSpPr>
          <a:xfrm>
            <a:off x="251520" y="404664"/>
            <a:ext cx="6120680" cy="576064"/>
            <a:chOff x="251520" y="404664"/>
            <a:chExt cx="6120680" cy="576064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DDF3802D-31E9-66C2-CDEB-FBCF4674B5B9}"/>
                </a:ext>
              </a:extLst>
            </p:cNvPr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CE385707-4961-A10F-6B51-E33DA3811769}"/>
                  </a:ext>
                </a:extLst>
              </p:cNvPr>
              <p:cNvSpPr/>
              <p:nvPr/>
            </p:nvSpPr>
            <p:spPr>
              <a:xfrm>
                <a:off x="251520" y="404664"/>
                <a:ext cx="648072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>
                <a:extLst>
                  <a:ext uri="{FF2B5EF4-FFF2-40B4-BE49-F238E27FC236}">
                    <a16:creationId xmlns:a16="http://schemas.microsoft.com/office/drawing/2014/main" id="{ED8934CE-A112-A806-7124-247825AC7348}"/>
                  </a:ext>
                </a:extLst>
              </p:cNvPr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031F9FE-E829-BAFA-C953-BBD83EA10A4F}"/>
                </a:ext>
              </a:extLst>
            </p:cNvPr>
            <p:cNvSpPr txBox="1"/>
            <p:nvPr/>
          </p:nvSpPr>
          <p:spPr>
            <a:xfrm>
              <a:off x="1043608" y="461863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제품 차별성</a:t>
              </a:r>
              <a:endParaRPr lang="en-US" altLang="ko-KR" sz="2400" spc="-300" dirty="0"/>
            </a:p>
          </p:txBody>
        </p:sp>
      </p:grpSp>
      <p:sp>
        <p:nvSpPr>
          <p:cNvPr id="3" name="모서리가 둥근 직사각형 4">
            <a:extLst>
              <a:ext uri="{FF2B5EF4-FFF2-40B4-BE49-F238E27FC236}">
                <a16:creationId xmlns:a16="http://schemas.microsoft.com/office/drawing/2014/main" id="{9EBC31DA-5DD2-50EC-BB56-9D4B909498AF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제품경쟁력 및 파급효과</a:t>
            </a:r>
          </a:p>
        </p:txBody>
      </p:sp>
    </p:spTree>
    <p:extLst>
      <p:ext uri="{BB962C8B-B14F-4D97-AF65-F5344CB8AC3E}">
        <p14:creationId xmlns:p14="http://schemas.microsoft.com/office/powerpoint/2010/main" val="1477611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경제 사회 전반의 </a:t>
            </a:r>
            <a:r>
              <a:rPr lang="ko-KR" altLang="en-US" dirty="0" err="1"/>
              <a:t>파급력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A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국가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3-4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경제 사회 전반의 </a:t>
              </a:r>
              <a:r>
                <a:rPr lang="ko-KR" altLang="en-US" sz="2400" dirty="0" err="1"/>
                <a:t>파급력</a:t>
              </a:r>
              <a:endParaRPr lang="ko-KR" altLang="en-US" sz="2400" dirty="0"/>
            </a:p>
          </p:txBody>
        </p:sp>
      </p:grpSp>
      <p:sp>
        <p:nvSpPr>
          <p:cNvPr id="2" name="모서리가 둥근 직사각형 4">
            <a:extLst>
              <a:ext uri="{FF2B5EF4-FFF2-40B4-BE49-F238E27FC236}">
                <a16:creationId xmlns:a16="http://schemas.microsoft.com/office/drawing/2014/main" id="{6BB22B13-BD7C-49CD-A34F-5DFC1C966FBA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제품경쟁력 및 파급효과</a:t>
            </a:r>
          </a:p>
        </p:txBody>
      </p:sp>
    </p:spTree>
    <p:extLst>
      <p:ext uri="{BB962C8B-B14F-4D97-AF65-F5344CB8AC3E}">
        <p14:creationId xmlns:p14="http://schemas.microsoft.com/office/powerpoint/2010/main" val="339866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상장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상장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648072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3-5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타상수상여부</a:t>
              </a:r>
              <a:endParaRPr lang="en-US" altLang="ko-KR" sz="2400" spc="-300" dirty="0"/>
            </a:p>
          </p:txBody>
        </p:sp>
      </p:grpSp>
      <p:sp>
        <p:nvSpPr>
          <p:cNvPr id="3" name="모서리가 둥근 직사각형 4">
            <a:extLst>
              <a:ext uri="{FF2B5EF4-FFF2-40B4-BE49-F238E27FC236}">
                <a16:creationId xmlns:a16="http://schemas.microsoft.com/office/drawing/2014/main" id="{B14E4CB0-1202-F01E-D67A-194758AF2508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제품경쟁력 및 파급효과</a:t>
            </a:r>
          </a:p>
        </p:txBody>
      </p:sp>
    </p:spTree>
    <p:extLst>
      <p:ext uri="{BB962C8B-B14F-4D97-AF65-F5344CB8AC3E}">
        <p14:creationId xmlns:p14="http://schemas.microsoft.com/office/powerpoint/2010/main" val="202054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/>
                <a:t>SW</a:t>
              </a:r>
              <a:r>
                <a:rPr lang="ko-KR" altLang="en-US" sz="2800" dirty="0"/>
                <a:t>구성도</a:t>
              </a:r>
              <a:r>
                <a:rPr lang="en-US" altLang="ko-KR" sz="2800" dirty="0"/>
                <a:t>(</a:t>
              </a:r>
              <a:r>
                <a:rPr lang="ko-KR" altLang="en-US" sz="2800" dirty="0"/>
                <a:t>개요</a:t>
              </a:r>
              <a:r>
                <a:rPr lang="en-US" altLang="ko-KR" sz="2800" dirty="0"/>
                <a:t>)</a:t>
              </a:r>
              <a:endParaRPr lang="ko-KR" alt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621937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기능 비교</a:t>
              </a:r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967393"/>
              </p:ext>
            </p:extLst>
          </p:nvPr>
        </p:nvGraphicFramePr>
        <p:xfrm>
          <a:off x="539552" y="1397000"/>
          <a:ext cx="8064896" cy="506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모서리가 둥근 직사각형 4">
            <a:extLst>
              <a:ext uri="{FF2B5EF4-FFF2-40B4-BE49-F238E27FC236}">
                <a16:creationId xmlns:a16="http://schemas.microsoft.com/office/drawing/2014/main" id="{DBE0756F-5450-1A43-4AE7-9E77FEE7FCFB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성능 비교</a:t>
              </a:r>
            </a:p>
          </p:txBody>
        </p:sp>
      </p:grp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377738"/>
              </p:ext>
            </p:extLst>
          </p:nvPr>
        </p:nvGraphicFramePr>
        <p:xfrm>
          <a:off x="539552" y="1397000"/>
          <a:ext cx="8064896" cy="4651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1M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(A</a:t>
                      </a:r>
                      <a:r>
                        <a:rPr lang="ko-KR" altLang="en-US" sz="1200" dirty="0"/>
                        <a:t>인증기관 테스트 결과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高</a:t>
                      </a:r>
                      <a:endParaRPr lang="en-US" altLang="ko-K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안정성 中</a:t>
                      </a:r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3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동시 접속자수</a:t>
                      </a:r>
                      <a:r>
                        <a:rPr lang="en-US" altLang="ko-KR" sz="1200" dirty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10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/>
                        <a:t>천명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4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기타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모서리가 둥근 직사각형 4">
            <a:extLst>
              <a:ext uri="{FF2B5EF4-FFF2-40B4-BE49-F238E27FC236}">
                <a16:creationId xmlns:a16="http://schemas.microsoft.com/office/drawing/2014/main" id="{65EA3E7C-7227-9DEC-EE6F-5565680570D4}"/>
              </a:ext>
            </a:extLst>
          </p:cNvPr>
          <p:cNvSpPr/>
          <p:nvPr/>
        </p:nvSpPr>
        <p:spPr>
          <a:xfrm>
            <a:off x="6660232" y="315564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</p:spTree>
    <p:extLst>
      <p:ext uri="{BB962C8B-B14F-4D97-AF65-F5344CB8AC3E}">
        <p14:creationId xmlns:p14="http://schemas.microsoft.com/office/powerpoint/2010/main" val="4101059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1-4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/>
                <a:t>신기술성</a:t>
              </a:r>
              <a:endParaRPr lang="ko-KR" altLang="en-US" sz="28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39552" y="1700808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ㅁ</a:t>
            </a:r>
            <a:r>
              <a:rPr lang="ko-KR" altLang="en-US" dirty="0"/>
              <a:t> 현재 해당 분야 </a:t>
            </a:r>
            <a:r>
              <a:rPr lang="ko-KR" altLang="en-US" dirty="0" err="1"/>
              <a:t>트렌드</a:t>
            </a:r>
            <a:endParaRPr lang="en-US" altLang="ko-KR" dirty="0"/>
          </a:p>
          <a:p>
            <a:r>
              <a:rPr lang="en-US" altLang="ko-KR" dirty="0"/>
              <a:t>  - ICBM…</a:t>
            </a:r>
          </a:p>
          <a:p>
            <a:r>
              <a:rPr lang="en-US" altLang="ko-KR" dirty="0"/>
              <a:t>  - VR, AR</a:t>
            </a:r>
          </a:p>
          <a:p>
            <a:r>
              <a:rPr lang="en-US" altLang="ko-KR" dirty="0"/>
              <a:t>  - </a:t>
            </a:r>
            <a:r>
              <a:rPr lang="ko-KR" altLang="en-US" dirty="0"/>
              <a:t>각종 기술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 err="1"/>
              <a:t>ㅁ</a:t>
            </a:r>
            <a:r>
              <a:rPr lang="ko-KR" altLang="en-US" dirty="0"/>
              <a:t> 출품작 적용 기술</a:t>
            </a:r>
            <a:endParaRPr lang="en-US" altLang="ko-KR" dirty="0"/>
          </a:p>
          <a:p>
            <a:r>
              <a:rPr lang="en-US" altLang="ko-KR" dirty="0"/>
              <a:t>  - 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 </a:t>
            </a:r>
          </a:p>
          <a:p>
            <a:endParaRPr lang="en-US" altLang="ko-KR" dirty="0"/>
          </a:p>
        </p:txBody>
      </p:sp>
      <p:sp>
        <p:nvSpPr>
          <p:cNvPr id="9" name="모서리가 둥근 직사각형 4">
            <a:extLst>
              <a:ext uri="{FF2B5EF4-FFF2-40B4-BE49-F238E27FC236}">
                <a16:creationId xmlns:a16="http://schemas.microsoft.com/office/drawing/2014/main" id="{04DE2F9A-C90D-5D58-64AA-CBD5EF59D986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</p:spTree>
    <p:extLst>
      <p:ext uri="{BB962C8B-B14F-4D97-AF65-F5344CB8AC3E}">
        <p14:creationId xmlns:p14="http://schemas.microsoft.com/office/powerpoint/2010/main" val="2835316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65CA0-DAD3-42DA-6E00-7190CBB6B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70984544-070B-D2E3-B5FD-9B176044C132}"/>
              </a:ext>
            </a:extLst>
          </p:cNvPr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D93D6952-8ED6-31F4-A56B-38ACFAA864E6}"/>
                </a:ext>
              </a:extLst>
            </p:cNvPr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B30620BF-4C92-8B2F-9FD0-97203016EFEC}"/>
                  </a:ext>
                </a:extLst>
              </p:cNvPr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1-5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>
                <a:extLst>
                  <a:ext uri="{FF2B5EF4-FFF2-40B4-BE49-F238E27FC236}">
                    <a16:creationId xmlns:a16="http://schemas.microsoft.com/office/drawing/2014/main" id="{2C18A9F1-4592-3818-3895-66BA10A663A2}"/>
                  </a:ext>
                </a:extLst>
              </p:cNvPr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FD55235-6A7F-81B4-5E7C-A26968AAC4A8}"/>
                </a:ext>
              </a:extLst>
            </p:cNvPr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국내외 특허 및 인증</a:t>
              </a:r>
            </a:p>
          </p:txBody>
        </p:sp>
      </p:grpSp>
      <p:sp>
        <p:nvSpPr>
          <p:cNvPr id="9" name="모서리가 둥근 직사각형 4">
            <a:extLst>
              <a:ext uri="{FF2B5EF4-FFF2-40B4-BE49-F238E27FC236}">
                <a16:creationId xmlns:a16="http://schemas.microsoft.com/office/drawing/2014/main" id="{45CF19E7-D992-7A67-725D-B62A226D8D74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AAF45631-0727-7AF7-5521-FC24D853DE17}"/>
              </a:ext>
            </a:extLst>
          </p:cNvPr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특허</a:t>
            </a:r>
            <a:endParaRPr lang="en-US" altLang="ko-KR" dirty="0"/>
          </a:p>
          <a:p>
            <a:pPr algn="ctr"/>
            <a:r>
              <a:rPr lang="ko-KR" altLang="en-US" dirty="0"/>
              <a:t>시험성적서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F217253-77FF-4B8B-B23A-0CA91496AB7D}"/>
              </a:ext>
            </a:extLst>
          </p:cNvPr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인증</a:t>
            </a:r>
          </a:p>
        </p:txBody>
      </p:sp>
    </p:spTree>
    <p:extLst>
      <p:ext uri="{BB962C8B-B14F-4D97-AF65-F5344CB8AC3E}">
        <p14:creationId xmlns:p14="http://schemas.microsoft.com/office/powerpoint/2010/main" val="2240034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1196752"/>
            <a:ext cx="468052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o SW</a:t>
            </a:r>
            <a:r>
              <a:rPr lang="ko-KR" altLang="en-US" dirty="0"/>
              <a:t>세부구성도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- OS, </a:t>
            </a:r>
            <a:r>
              <a:rPr lang="ko-KR" altLang="en-US" dirty="0"/>
              <a:t>미들웨어</a:t>
            </a:r>
            <a:r>
              <a:rPr lang="en-US" altLang="ko-KR" dirty="0"/>
              <a:t>, </a:t>
            </a:r>
            <a:r>
              <a:rPr lang="ko-KR" altLang="en-US" dirty="0"/>
              <a:t>플랫폼 등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1-6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기반 </a:t>
              </a:r>
              <a:r>
                <a:rPr lang="ko-KR" altLang="en-US" sz="2400" dirty="0" err="1"/>
                <a:t>기술성</a:t>
              </a:r>
              <a:endParaRPr lang="ko-KR" altLang="en-US" sz="2400" dirty="0"/>
            </a:p>
          </p:txBody>
        </p:sp>
      </p:grp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6768752" cy="4430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모서리가 둥근 직사각형 4">
            <a:extLst>
              <a:ext uri="{FF2B5EF4-FFF2-40B4-BE49-F238E27FC236}">
                <a16:creationId xmlns:a16="http://schemas.microsoft.com/office/drawing/2014/main" id="{6456CB9E-94BC-99E6-E6DF-46DD59101100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</p:spTree>
    <p:extLst>
      <p:ext uri="{BB962C8B-B14F-4D97-AF65-F5344CB8AC3E}">
        <p14:creationId xmlns:p14="http://schemas.microsoft.com/office/powerpoint/2010/main" val="3582293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CC325-C3D1-CDA7-76AC-33DE37878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5E98375C-6679-E0AE-7E42-4582B0B1D077}"/>
              </a:ext>
            </a:extLst>
          </p:cNvPr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A8919475-B5F9-8666-4007-9E0C155DDD9D}"/>
                </a:ext>
              </a:extLst>
            </p:cNvPr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017F9078-3100-CB9C-3D50-D8B5AF8BCF33}"/>
                  </a:ext>
                </a:extLst>
              </p:cNvPr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1-7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>
                <a:extLst>
                  <a:ext uri="{FF2B5EF4-FFF2-40B4-BE49-F238E27FC236}">
                    <a16:creationId xmlns:a16="http://schemas.microsoft.com/office/drawing/2014/main" id="{871A97E8-EC75-D013-5BD8-CCAE06BB589A}"/>
                  </a:ext>
                </a:extLst>
              </p:cNvPr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C6B88B2-D99E-6291-37EF-D5B055103B2C}"/>
                </a:ext>
              </a:extLst>
            </p:cNvPr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기술 독창성</a:t>
              </a:r>
            </a:p>
          </p:txBody>
        </p:sp>
      </p:grpSp>
      <p:sp>
        <p:nvSpPr>
          <p:cNvPr id="9" name="모서리가 둥근 직사각형 4">
            <a:extLst>
              <a:ext uri="{FF2B5EF4-FFF2-40B4-BE49-F238E27FC236}">
                <a16:creationId xmlns:a16="http://schemas.microsoft.com/office/drawing/2014/main" id="{74CCA96D-0999-BD68-C33A-C75B69B7CFBA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기술혁신성 및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기반기술성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31A394-1A01-1906-99A0-1D53443140AD}"/>
              </a:ext>
            </a:extLst>
          </p:cNvPr>
          <p:cNvSpPr txBox="1"/>
          <p:nvPr/>
        </p:nvSpPr>
        <p:spPr>
          <a:xfrm>
            <a:off x="395536" y="1536717"/>
            <a:ext cx="6840760" cy="1700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err="1"/>
              <a:t>ㅁ</a:t>
            </a:r>
            <a:r>
              <a:rPr lang="ko-KR" altLang="en-US" dirty="0"/>
              <a:t> 출품작 적용 기술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- </a:t>
            </a:r>
            <a:r>
              <a:rPr lang="ko-KR" altLang="en-US" dirty="0"/>
              <a:t>자체 개발 알고리즘</a:t>
            </a:r>
            <a:r>
              <a:rPr lang="en-US" altLang="ko-KR" dirty="0"/>
              <a:t>/</a:t>
            </a:r>
            <a:r>
              <a:rPr lang="ko-KR" altLang="en-US" dirty="0"/>
              <a:t>핵심기술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- </a:t>
            </a:r>
            <a:r>
              <a:rPr lang="ko-KR" altLang="en-US" dirty="0"/>
              <a:t>기존 방식과 완전히 다른 접근법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- </a:t>
            </a:r>
            <a:r>
              <a:rPr lang="ko-KR" altLang="en-US" dirty="0"/>
              <a:t>특허</a:t>
            </a:r>
            <a:r>
              <a:rPr lang="en-US" altLang="ko-KR" dirty="0"/>
              <a:t>, </a:t>
            </a:r>
            <a:r>
              <a:rPr lang="ko-KR" altLang="en-US" dirty="0"/>
              <a:t>자체 알고리즘</a:t>
            </a:r>
            <a:r>
              <a:rPr lang="en-US" altLang="ko-KR" dirty="0"/>
              <a:t>, </a:t>
            </a:r>
            <a:r>
              <a:rPr lang="ko-KR" altLang="en-US" dirty="0"/>
              <a:t>자체 엔진 등 기술적 창의성</a:t>
            </a:r>
            <a:r>
              <a:rPr lang="en-US" altLang="ko-K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3282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799</Words>
  <Application>Microsoft Office PowerPoint</Application>
  <PresentationFormat>화면 슬라이드 쇼(4:3)</PresentationFormat>
  <Paragraphs>243</Paragraphs>
  <Slides>24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7" baseType="lpstr">
      <vt:lpstr>맑은 고딕</vt:lpstr>
      <vt:lpstr>Arial</vt:lpstr>
      <vt:lpstr>Office 테마</vt:lpstr>
      <vt:lpstr>제품명 ver1.0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최진혁</dc:creator>
  <cp:lastModifiedBy>신 효선</cp:lastModifiedBy>
  <cp:revision>70</cp:revision>
  <dcterms:created xsi:type="dcterms:W3CDTF">2016-10-24T08:43:43Z</dcterms:created>
  <dcterms:modified xsi:type="dcterms:W3CDTF">2025-12-14T23:39:16Z</dcterms:modified>
</cp:coreProperties>
</file>